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301" r:id="rId7"/>
    <p:sldId id="302" r:id="rId8"/>
    <p:sldId id="307" r:id="rId9"/>
    <p:sldId id="308" r:id="rId10"/>
    <p:sldId id="309" r:id="rId11"/>
    <p:sldId id="310" r:id="rId12"/>
    <p:sldId id="304" r:id="rId13"/>
    <p:sldId id="312" r:id="rId14"/>
    <p:sldId id="313" r:id="rId15"/>
    <p:sldId id="314" r:id="rId16"/>
    <p:sldId id="305" r:id="rId17"/>
    <p:sldId id="315" r:id="rId18"/>
    <p:sldId id="316" r:id="rId19"/>
    <p:sldId id="317" r:id="rId20"/>
    <p:sldId id="318" r:id="rId21"/>
    <p:sldId id="319" r:id="rId22"/>
    <p:sldId id="306" r:id="rId23"/>
    <p:sldId id="300" r:id="rId24"/>
    <p:sldId id="262" r:id="rId25"/>
    <p:sldId id="31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79425" autoAdjust="0"/>
  </p:normalViewPr>
  <p:slideViewPr>
    <p:cSldViewPr snapToObjects="1">
      <p:cViewPr varScale="1">
        <p:scale>
          <a:sx n="71" d="100"/>
          <a:sy n="71" d="100"/>
        </p:scale>
        <p:origin x="20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7D8B8-887A-47CA-89AC-25C006592009}" type="datetimeFigureOut">
              <a:rPr lang="fr-CH" smtClean="0"/>
              <a:t>13.05.2018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38CCD-4BAD-4F7C-BC14-528530693D2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25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72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04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357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501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88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425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636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069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60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38CCD-4BAD-4F7C-BC14-528530693D26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218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6093123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6528"/>
            <a:ext cx="1150513" cy="5148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6"/>
          <a:stretch/>
        </p:blipFill>
        <p:spPr>
          <a:xfrm>
            <a:off x="1" y="496800"/>
            <a:ext cx="611559" cy="1042418"/>
          </a:xfrm>
          <a:prstGeom prst="rect">
            <a:avLst/>
          </a:prstGeom>
        </p:spPr>
      </p:pic>
      <p:sp>
        <p:nvSpPr>
          <p:cNvPr id="7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4077072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 ave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3212976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5229027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8000"/>
            <a:ext cx="1150513" cy="51480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702000" y="5733256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pour une image  4"/>
          <p:cNvSpPr>
            <a:spLocks noGrp="1"/>
          </p:cNvSpPr>
          <p:nvPr>
            <p:ph type="pic" sz="quarter" idx="14" hasCustomPrompt="1"/>
          </p:nvPr>
        </p:nvSpPr>
        <p:spPr>
          <a:xfrm>
            <a:off x="702000" y="5826125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1" name="Espace réservé pour une image  4"/>
          <p:cNvSpPr>
            <a:spLocks noGrp="1"/>
          </p:cNvSpPr>
          <p:nvPr>
            <p:ph type="pic" sz="quarter" idx="15" hasCustomPrompt="1"/>
          </p:nvPr>
        </p:nvSpPr>
        <p:spPr>
          <a:xfrm>
            <a:off x="1979712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3" name="Espace réservé pour une image  4"/>
          <p:cNvSpPr>
            <a:spLocks noGrp="1"/>
          </p:cNvSpPr>
          <p:nvPr>
            <p:ph type="pic" sz="quarter" idx="16" hasCustomPrompt="1"/>
          </p:nvPr>
        </p:nvSpPr>
        <p:spPr>
          <a:xfrm>
            <a:off x="3254138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4523447" y="5825397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7"/>
          <a:stretch/>
        </p:blipFill>
        <p:spPr>
          <a:xfrm>
            <a:off x="1" y="496800"/>
            <a:ext cx="611560" cy="10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02000" y="1844674"/>
            <a:ext cx="7920000" cy="38165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701674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/>
          </a:p>
        </p:txBody>
      </p:sp>
      <p:sp>
        <p:nvSpPr>
          <p:cNvPr id="8" name="Espace réservé pour une image  6"/>
          <p:cNvSpPr>
            <a:spLocks noGrp="1"/>
          </p:cNvSpPr>
          <p:nvPr>
            <p:ph type="pic" sz="quarter" idx="16"/>
          </p:nvPr>
        </p:nvSpPr>
        <p:spPr>
          <a:xfrm>
            <a:off x="3403848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 dirty="0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17"/>
          </p:nvPr>
        </p:nvSpPr>
        <p:spPr>
          <a:xfrm>
            <a:off x="6111170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8" hasCustomPrompt="1"/>
          </p:nvPr>
        </p:nvSpPr>
        <p:spPr>
          <a:xfrm>
            <a:off x="701675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03848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05811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1675" y="4149080"/>
            <a:ext cx="7920000" cy="1872580"/>
          </a:xfrm>
          <a:prstGeom prst="rect">
            <a:avLst/>
          </a:prstGeom>
        </p:spPr>
        <p:txBody>
          <a:bodyPr lIns="0" tIns="0" rIns="0" bIns="0"/>
          <a:lstStyle>
            <a:lvl1pPr marL="180000" indent="-342900" defTabSz="457200"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lvl1pPr>
            <a:lvl2pPr marL="457200" indent="0">
              <a:buClr>
                <a:srgbClr val="FF0000"/>
              </a:buClr>
              <a:buFont typeface="Arial" pitchFamily="34" charset="0"/>
              <a:buNone/>
              <a:defRPr/>
            </a:lvl2pPr>
            <a:lvl3pPr marL="914400" indent="0">
              <a:buClr>
                <a:srgbClr val="FF0000"/>
              </a:buClr>
              <a:buFont typeface="Arial" pitchFamily="34" charset="0"/>
              <a:buNone/>
              <a:defRPr/>
            </a:lvl3pPr>
            <a:lvl4pPr marL="1600200" indent="-228600">
              <a:buClr>
                <a:srgbClr val="FF0000"/>
              </a:buClr>
              <a:buFont typeface="Arial" pitchFamily="34" charset="0"/>
              <a:buChar char="•"/>
              <a:defRPr/>
            </a:lvl4pPr>
            <a:lvl5pPr marL="1828800" indent="0">
              <a:buClr>
                <a:srgbClr val="FF0000"/>
              </a:buClr>
              <a:buFont typeface="Arial" pitchFamily="34" charset="0"/>
              <a:buNone/>
              <a:defRPr/>
            </a:lvl5pPr>
          </a:lstStyle>
          <a:p>
            <a:pPr lvl="0"/>
            <a:r>
              <a:rPr lang="fr-FR" dirty="0"/>
              <a:t>Liste à puce 1</a:t>
            </a:r>
          </a:p>
          <a:p>
            <a:pPr lvl="0"/>
            <a:r>
              <a:rPr lang="fr-FR" dirty="0"/>
              <a:t>Liste à puce 2</a:t>
            </a:r>
          </a:p>
          <a:p>
            <a:pPr lvl="0"/>
            <a:r>
              <a:rPr lang="fr-FR" dirty="0"/>
              <a:t>Liste à puce 3</a:t>
            </a:r>
          </a:p>
          <a:p>
            <a:pPr lvl="0"/>
            <a:r>
              <a:rPr lang="fr-CH" dirty="0" err="1"/>
              <a:t>Dsdsd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09320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702000" y="6381750"/>
            <a:ext cx="7920000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182816" y="6356349"/>
            <a:ext cx="21336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ProjetDev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02000" y="3212976"/>
            <a:ext cx="6894336" cy="2016051"/>
          </a:xfrm>
        </p:spPr>
        <p:txBody>
          <a:bodyPr/>
          <a:lstStyle/>
          <a:p>
            <a:r>
              <a:rPr lang="fr-CH" dirty="0"/>
              <a:t>Projet de semestre / Géodésie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2000" y="5229027"/>
            <a:ext cx="6750320" cy="431428"/>
          </a:xfrm>
        </p:spPr>
        <p:txBody>
          <a:bodyPr/>
          <a:lstStyle/>
          <a:p>
            <a:r>
              <a:rPr lang="en-US" dirty="0"/>
              <a:t>Della Casa, Bobillier, 14</a:t>
            </a:r>
            <a:r>
              <a:rPr lang="fr-CH" dirty="0"/>
              <a:t> mai </a:t>
            </a:r>
            <a:r>
              <a:rPr lang="en-US" dirty="0"/>
              <a:t>2018</a:t>
            </a:r>
          </a:p>
        </p:txBody>
      </p:sp>
      <p:pic>
        <p:nvPicPr>
          <p:cNvPr id="5" name="Image 4" descr="C:\wamp64\www\ProjetDev\docs\geoF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2119"/>
          <a:stretch/>
        </p:blipFill>
        <p:spPr bwMode="auto">
          <a:xfrm>
            <a:off x="2278117" y="1460787"/>
            <a:ext cx="4317278" cy="2950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C:\wamp64\www\ProjetDev\images\ens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1941"/>
            <a:ext cx="1562100" cy="81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wamp64\www\ProjetDev\images\heig2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1"/>
          <a:stretch/>
        </p:blipFill>
        <p:spPr bwMode="auto">
          <a:xfrm>
            <a:off x="6102084" y="833181"/>
            <a:ext cx="2363464" cy="965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Emprise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9" y="2077200"/>
            <a:ext cx="8821381" cy="360095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800000">
            <a:off x="4067944" y="3429000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èche droite 9"/>
          <p:cNvSpPr/>
          <p:nvPr/>
        </p:nvSpPr>
        <p:spPr>
          <a:xfrm rot="10800000">
            <a:off x="6182816" y="4077072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989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Grille des triangles CHENyx06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9" y="2420888"/>
            <a:ext cx="7161778" cy="2703598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800000">
            <a:off x="7846844" y="3783796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4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API </a:t>
            </a:r>
            <a:r>
              <a:rPr lang="fr-CH" dirty="0" err="1"/>
              <a:t>Reframe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Image 6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" y="1772816"/>
            <a:ext cx="8134756" cy="4176464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 rot="10800000">
            <a:off x="6588224" y="5085184"/>
            <a:ext cx="792088" cy="216024"/>
          </a:xfrm>
          <a:prstGeom prst="rightArrow">
            <a:avLst>
              <a:gd name="adj1" fmla="val 50000"/>
              <a:gd name="adj2" fmla="val 10070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894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Mesure statique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Planimétrie </a:t>
            </a:r>
            <a:r>
              <a:rPr lang="fr-CH" dirty="0">
                <a:sym typeface="Wingdings" panose="05000000000000000000" pitchFamily="2" charset="2"/>
              </a:rPr>
              <a:t> station AGNES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Altimétrie </a:t>
            </a:r>
            <a:r>
              <a:rPr lang="fr-CH" dirty="0">
                <a:sym typeface="Wingdings" panose="05000000000000000000" pitchFamily="2" charset="2"/>
              </a:rPr>
              <a:t> HTRANS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Déviation de la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Cote du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Mesure statique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65719"/>
              </p:ext>
            </p:extLst>
          </p:nvPr>
        </p:nvGraphicFramePr>
        <p:xfrm>
          <a:off x="485535" y="3201734"/>
          <a:ext cx="8352928" cy="1288421"/>
        </p:xfrm>
        <a:graphic>
          <a:graphicData uri="http://schemas.openxmlformats.org/drawingml/2006/table">
            <a:tbl>
              <a:tblPr/>
              <a:tblGrid>
                <a:gridCol w="887429">
                  <a:extLst>
                    <a:ext uri="{9D8B030D-6E8A-4147-A177-3AD203B41FA5}">
                      <a16:colId xmlns:a16="http://schemas.microsoft.com/office/drawing/2014/main" xmlns="" val="1154048049"/>
                    </a:ext>
                  </a:extLst>
                </a:gridCol>
                <a:gridCol w="2096552">
                  <a:extLst>
                    <a:ext uri="{9D8B030D-6E8A-4147-A177-3AD203B41FA5}">
                      <a16:colId xmlns:a16="http://schemas.microsoft.com/office/drawing/2014/main" xmlns="" val="4162468472"/>
                    </a:ext>
                  </a:extLst>
                </a:gridCol>
                <a:gridCol w="2706660">
                  <a:extLst>
                    <a:ext uri="{9D8B030D-6E8A-4147-A177-3AD203B41FA5}">
                      <a16:colId xmlns:a16="http://schemas.microsoft.com/office/drawing/2014/main" xmlns="" val="2639206887"/>
                    </a:ext>
                  </a:extLst>
                </a:gridCol>
                <a:gridCol w="887429">
                  <a:extLst>
                    <a:ext uri="{9D8B030D-6E8A-4147-A177-3AD203B41FA5}">
                      <a16:colId xmlns:a16="http://schemas.microsoft.com/office/drawing/2014/main" xmlns="" val="624050902"/>
                    </a:ext>
                  </a:extLst>
                </a:gridCol>
                <a:gridCol w="887429">
                  <a:extLst>
                    <a:ext uri="{9D8B030D-6E8A-4147-A177-3AD203B41FA5}">
                      <a16:colId xmlns:a16="http://schemas.microsoft.com/office/drawing/2014/main" xmlns="" val="975435097"/>
                    </a:ext>
                  </a:extLst>
                </a:gridCol>
                <a:gridCol w="887429">
                  <a:extLst>
                    <a:ext uri="{9D8B030D-6E8A-4147-A177-3AD203B41FA5}">
                      <a16:colId xmlns:a16="http://schemas.microsoft.com/office/drawing/2014/main" xmlns="" val="2944442778"/>
                    </a:ext>
                  </a:extLst>
                </a:gridCol>
              </a:tblGrid>
              <a:tr h="4013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1088" marR="11088" marT="11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Système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E / Y / lat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N / X / long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Z / H elli.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763559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1088" marR="11088" marT="110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3741263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AUBE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Géographique CH1903+ NF02 calculé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77545462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AUBE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Géographique CH1903+ RAN95 calculé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0686919"/>
                  </a:ext>
                </a:extLst>
              </a:tr>
              <a:tr h="221759"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FOUR</a:t>
                      </a:r>
                    </a:p>
                  </a:txBody>
                  <a:tcPr marL="11088" marR="11088" marT="11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ETRS89 mesuré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IGN69</a:t>
                      </a:r>
                    </a:p>
                  </a:txBody>
                  <a:tcPr marL="11088" marR="11088" marT="11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-81.0</a:t>
                      </a:r>
                    </a:p>
                  </a:txBody>
                  <a:tcPr marL="11088" marR="11088" marT="1108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044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76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Station AGNES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94613"/>
              </p:ext>
            </p:extLst>
          </p:nvPr>
        </p:nvGraphicFramePr>
        <p:xfrm>
          <a:off x="547602" y="2564904"/>
          <a:ext cx="8228793" cy="2154875"/>
        </p:xfrm>
        <a:graphic>
          <a:graphicData uri="http://schemas.openxmlformats.org/drawingml/2006/table">
            <a:tbl>
              <a:tblPr/>
              <a:tblGrid>
                <a:gridCol w="874241">
                  <a:extLst>
                    <a:ext uri="{9D8B030D-6E8A-4147-A177-3AD203B41FA5}">
                      <a16:colId xmlns:a16="http://schemas.microsoft.com/office/drawing/2014/main" xmlns="" val="4007406299"/>
                    </a:ext>
                  </a:extLst>
                </a:gridCol>
                <a:gridCol w="2065394">
                  <a:extLst>
                    <a:ext uri="{9D8B030D-6E8A-4147-A177-3AD203B41FA5}">
                      <a16:colId xmlns:a16="http://schemas.microsoft.com/office/drawing/2014/main" xmlns="" val="1337425968"/>
                    </a:ext>
                  </a:extLst>
                </a:gridCol>
                <a:gridCol w="2666435">
                  <a:extLst>
                    <a:ext uri="{9D8B030D-6E8A-4147-A177-3AD203B41FA5}">
                      <a16:colId xmlns:a16="http://schemas.microsoft.com/office/drawing/2014/main" xmlns="" val="1264585332"/>
                    </a:ext>
                  </a:extLst>
                </a:gridCol>
                <a:gridCol w="874241">
                  <a:extLst>
                    <a:ext uri="{9D8B030D-6E8A-4147-A177-3AD203B41FA5}">
                      <a16:colId xmlns:a16="http://schemas.microsoft.com/office/drawing/2014/main" xmlns="" val="3399264298"/>
                    </a:ext>
                  </a:extLst>
                </a:gridCol>
                <a:gridCol w="874241">
                  <a:extLst>
                    <a:ext uri="{9D8B030D-6E8A-4147-A177-3AD203B41FA5}">
                      <a16:colId xmlns:a16="http://schemas.microsoft.com/office/drawing/2014/main" xmlns="" val="3476178620"/>
                    </a:ext>
                  </a:extLst>
                </a:gridCol>
                <a:gridCol w="874241">
                  <a:extLst>
                    <a:ext uri="{9D8B030D-6E8A-4147-A177-3AD203B41FA5}">
                      <a16:colId xmlns:a16="http://schemas.microsoft.com/office/drawing/2014/main" xmlns="" val="2784476423"/>
                    </a:ext>
                  </a:extLst>
                </a:gridCol>
              </a:tblGrid>
              <a:tr h="39541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0923" marR="10923" marT="109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Système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E / Y / lat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N / X / long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Z / H elli.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2453494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0923" marR="10923" marT="109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5304783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(NF02)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8652694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0135321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3331305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0786252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70323805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Cartésienne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51246192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AGNES STCX</a:t>
                      </a:r>
                    </a:p>
                  </a:txBody>
                  <a:tcPr marL="10923" marR="10923" marT="109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 1903+ (h elli)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CHTRF95</a:t>
                      </a:r>
                    </a:p>
                  </a:txBody>
                  <a:tcPr marL="10923" marR="10923" marT="109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3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923" marR="10923" marT="109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8569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19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>
                <a:sym typeface="Wingdings" panose="05000000000000000000" pitchFamily="2" charset="2"/>
              </a:rPr>
              <a:t>HTRANS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49336"/>
              </p:ext>
            </p:extLst>
          </p:nvPr>
        </p:nvGraphicFramePr>
        <p:xfrm>
          <a:off x="3293846" y="3257023"/>
          <a:ext cx="2736305" cy="1334780"/>
        </p:xfrm>
        <a:graphic>
          <a:graphicData uri="http://schemas.openxmlformats.org/drawingml/2006/table">
            <a:tbl>
              <a:tblPr/>
              <a:tblGrid>
                <a:gridCol w="1334783">
                  <a:extLst>
                    <a:ext uri="{9D8B030D-6E8A-4147-A177-3AD203B41FA5}">
                      <a16:colId xmlns:a16="http://schemas.microsoft.com/office/drawing/2014/main" xmlns="" val="1802480316"/>
                    </a:ext>
                  </a:extLst>
                </a:gridCol>
                <a:gridCol w="1401522">
                  <a:extLst>
                    <a:ext uri="{9D8B030D-6E8A-4147-A177-3AD203B41FA5}">
                      <a16:colId xmlns:a16="http://schemas.microsoft.com/office/drawing/2014/main" xmlns="" val="3960444583"/>
                    </a:ext>
                  </a:extLst>
                </a:gridCol>
              </a:tblGrid>
              <a:tr h="33369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6685" marR="16685" marT="166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HTRANS</a:t>
                      </a:r>
                    </a:p>
                  </a:txBody>
                  <a:tcPr marL="16685" marR="16685" marT="166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8529514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6685" marR="16685" marT="166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6685" marR="16685" marT="166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4952571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 O208</a:t>
                      </a:r>
                    </a:p>
                  </a:txBody>
                  <a:tcPr marL="16685" marR="16685" marT="166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16685" marR="16685" marT="1668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4668598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 O189</a:t>
                      </a:r>
                    </a:p>
                  </a:txBody>
                  <a:tcPr marL="16685" marR="16685" marT="166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16685" marR="16685" marT="1668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932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08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41274"/>
              </p:ext>
            </p:extLst>
          </p:nvPr>
        </p:nvGraphicFramePr>
        <p:xfrm>
          <a:off x="1259632" y="1844824"/>
          <a:ext cx="6436158" cy="1159668"/>
        </p:xfrm>
        <a:graphic>
          <a:graphicData uri="http://schemas.openxmlformats.org/drawingml/2006/table">
            <a:tbl>
              <a:tblPr/>
              <a:tblGrid>
                <a:gridCol w="1545064">
                  <a:extLst>
                    <a:ext uri="{9D8B030D-6E8A-4147-A177-3AD203B41FA5}">
                      <a16:colId xmlns:a16="http://schemas.microsoft.com/office/drawing/2014/main" xmlns="" val="4154387064"/>
                    </a:ext>
                  </a:extLst>
                </a:gridCol>
                <a:gridCol w="912554">
                  <a:extLst>
                    <a:ext uri="{9D8B030D-6E8A-4147-A177-3AD203B41FA5}">
                      <a16:colId xmlns:a16="http://schemas.microsoft.com/office/drawing/2014/main" xmlns="" val="3303575137"/>
                    </a:ext>
                  </a:extLst>
                </a:gridCol>
                <a:gridCol w="869098">
                  <a:extLst>
                    <a:ext uri="{9D8B030D-6E8A-4147-A177-3AD203B41FA5}">
                      <a16:colId xmlns:a16="http://schemas.microsoft.com/office/drawing/2014/main" xmlns="" val="138116538"/>
                    </a:ext>
                  </a:extLst>
                </a:gridCol>
                <a:gridCol w="3109442">
                  <a:extLst>
                    <a:ext uri="{9D8B030D-6E8A-4147-A177-3AD203B41FA5}">
                      <a16:colId xmlns:a16="http://schemas.microsoft.com/office/drawing/2014/main" xmlns="" val="3424387367"/>
                    </a:ext>
                  </a:extLst>
                </a:gridCol>
              </a:tblGrid>
              <a:tr h="289917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496" marR="14496" marT="14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9069798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496" marR="14496" marT="144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cc]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[ksi en cc]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fr-CH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704448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Lucens</a:t>
                      </a:r>
                    </a:p>
                  </a:txBody>
                  <a:tcPr marL="14496" marR="14496" marT="14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6951042"/>
                  </a:ext>
                </a:extLst>
              </a:tr>
              <a:tr h="289917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Grandson</a:t>
                      </a:r>
                    </a:p>
                  </a:txBody>
                  <a:tcPr marL="14496" marR="14496" marT="14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22282024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15831"/>
              </p:ext>
            </p:extLst>
          </p:nvPr>
        </p:nvGraphicFramePr>
        <p:xfrm>
          <a:off x="1259632" y="3347804"/>
          <a:ext cx="6436157" cy="119794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40475491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383074570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3312332180"/>
                    </a:ext>
                  </a:extLst>
                </a:gridCol>
                <a:gridCol w="3051781">
                  <a:extLst>
                    <a:ext uri="{9D8B030D-6E8A-4147-A177-3AD203B41FA5}">
                      <a16:colId xmlns:a16="http://schemas.microsoft.com/office/drawing/2014/main" xmlns="" val="2052675028"/>
                    </a:ext>
                  </a:extLst>
                </a:gridCol>
              </a:tblGrid>
              <a:tr h="2994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974" marR="14974" marT="14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1232280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974" marR="14974" marT="14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cc]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[ksi en cc]</a:t>
                      </a:r>
                    </a:p>
                  </a:txBody>
                  <a:tcPr marL="14974" marR="14974" marT="14974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fr-CH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4001475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Lucens</a:t>
                      </a:r>
                    </a:p>
                  </a:txBody>
                  <a:tcPr marL="14974" marR="14974" marT="149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161439"/>
                  </a:ext>
                </a:extLst>
              </a:tr>
              <a:tr h="299485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Grandson</a:t>
                      </a:r>
                    </a:p>
                  </a:txBody>
                  <a:tcPr marL="14974" marR="14974" marT="149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</a:t>
                      </a:r>
                    </a:p>
                  </a:txBody>
                  <a:tcPr marL="14974" marR="14974" marT="14974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491993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59483"/>
              </p:ext>
            </p:extLst>
          </p:nvPr>
        </p:nvGraphicFramePr>
        <p:xfrm>
          <a:off x="1259633" y="4934339"/>
          <a:ext cx="6436156" cy="1014068"/>
        </p:xfrm>
        <a:graphic>
          <a:graphicData uri="http://schemas.openxmlformats.org/drawingml/2006/table">
            <a:tbl>
              <a:tblPr/>
              <a:tblGrid>
                <a:gridCol w="1440159">
                  <a:extLst>
                    <a:ext uri="{9D8B030D-6E8A-4147-A177-3AD203B41FA5}">
                      <a16:colId xmlns:a16="http://schemas.microsoft.com/office/drawing/2014/main" xmlns="" val="39525558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49851885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993395879"/>
                    </a:ext>
                  </a:extLst>
                </a:gridCol>
                <a:gridCol w="2979773">
                  <a:extLst>
                    <a:ext uri="{9D8B030D-6E8A-4147-A177-3AD203B41FA5}">
                      <a16:colId xmlns:a16="http://schemas.microsoft.com/office/drawing/2014/main" xmlns="" val="1590631449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Points</a:t>
                      </a:r>
                    </a:p>
                  </a:txBody>
                  <a:tcPr marL="14326" marR="14326" marT="14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</a:t>
                      </a:r>
                      <a:r>
                        <a:rPr lang="fr-FR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zéta</a:t>
                      </a: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 sortie du calcul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853234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[N° / NOM]</a:t>
                      </a:r>
                    </a:p>
                  </a:txBody>
                  <a:tcPr marL="14326" marR="14326" marT="14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[eta en sec d'arc]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[ksi en sec d'arc]</a:t>
                      </a:r>
                    </a:p>
                  </a:txBody>
                  <a:tcPr marL="14326" marR="14326" marT="14326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fr-CH" sz="1400" b="0" i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zéta</a:t>
                      </a:r>
                      <a:r>
                        <a:rPr lang="fr-CH" sz="14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en sec d'arc]</a:t>
                      </a:r>
                    </a:p>
                  </a:txBody>
                  <a:tcPr marL="14496" marR="14496" marT="1449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721559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Forel sur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Lucens</a:t>
                      </a:r>
                      <a:endParaRPr lang="fr-CH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6" marR="14326" marT="143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14326" marR="14326" marT="143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14326" marR="14326" marT="14326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14496" marR="14496" marT="1449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40400386"/>
                  </a:ext>
                </a:extLst>
              </a:tr>
            </a:tbl>
          </a:graphicData>
        </a:graphic>
      </p:graphicFrame>
      <p:sp>
        <p:nvSpPr>
          <p:cNvPr id="9" name="Espace réservé du texte 3"/>
          <p:cNvSpPr>
            <a:spLocks noGrp="1"/>
          </p:cNvSpPr>
          <p:nvPr>
            <p:ph type="body" sz="quarter" idx="17"/>
          </p:nvPr>
        </p:nvSpPr>
        <p:spPr>
          <a:xfrm rot="16200000">
            <a:off x="519379" y="2186558"/>
            <a:ext cx="1021342" cy="459166"/>
          </a:xfrm>
        </p:spPr>
        <p:txBody>
          <a:bodyPr/>
          <a:lstStyle/>
          <a:p>
            <a:r>
              <a:rPr lang="fr-CH" dirty="0"/>
              <a:t>CH</a:t>
            </a:r>
            <a:r>
              <a:rPr lang="fr-CH" dirty="0">
                <a:sym typeface="Wingdings" panose="05000000000000000000" pitchFamily="2" charset="2"/>
              </a:rPr>
              <a:t>FR</a:t>
            </a:r>
            <a:endParaRPr lang="fr-CH" dirty="0"/>
          </a:p>
        </p:txBody>
      </p:sp>
      <p:sp>
        <p:nvSpPr>
          <p:cNvPr id="10" name="Espace réservé du texte 3"/>
          <p:cNvSpPr txBox="1">
            <a:spLocks/>
          </p:cNvSpPr>
          <p:nvPr/>
        </p:nvSpPr>
        <p:spPr>
          <a:xfrm rot="16200000">
            <a:off x="519379" y="3700992"/>
            <a:ext cx="1021342" cy="4591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ym typeface="Wingdings" panose="05000000000000000000" pitchFamily="2" charset="2"/>
              </a:rPr>
              <a:t>FRCH</a:t>
            </a:r>
            <a:endParaRPr lang="fr-CH" dirty="0"/>
          </a:p>
        </p:txBody>
      </p:sp>
      <p:sp>
        <p:nvSpPr>
          <p:cNvPr id="11" name="Espace réservé du texte 3"/>
          <p:cNvSpPr txBox="1">
            <a:spLocks/>
          </p:cNvSpPr>
          <p:nvPr/>
        </p:nvSpPr>
        <p:spPr>
          <a:xfrm rot="16200000">
            <a:off x="442186" y="5083425"/>
            <a:ext cx="1175727" cy="4591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ym typeface="Wingdings" panose="05000000000000000000" pitchFamily="2" charset="2"/>
              </a:rPr>
              <a:t>CHFR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243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Validations des 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fr-CH" dirty="0"/>
              <a:t>Cote du géoïde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2555"/>
              </p:ext>
            </p:extLst>
          </p:nvPr>
        </p:nvGraphicFramePr>
        <p:xfrm>
          <a:off x="1835696" y="3088404"/>
          <a:ext cx="5526095" cy="2023763"/>
        </p:xfrm>
        <a:graphic>
          <a:graphicData uri="http://schemas.openxmlformats.org/drawingml/2006/table">
            <a:tbl>
              <a:tblPr/>
              <a:tblGrid>
                <a:gridCol w="2115760">
                  <a:extLst>
                    <a:ext uri="{9D8B030D-6E8A-4147-A177-3AD203B41FA5}">
                      <a16:colId xmlns:a16="http://schemas.microsoft.com/office/drawing/2014/main" xmlns="" val="1414823713"/>
                    </a:ext>
                  </a:extLst>
                </a:gridCol>
                <a:gridCol w="2115760">
                  <a:extLst>
                    <a:ext uri="{9D8B030D-6E8A-4147-A177-3AD203B41FA5}">
                      <a16:colId xmlns:a16="http://schemas.microsoft.com/office/drawing/2014/main" xmlns="" val="1945353333"/>
                    </a:ext>
                  </a:extLst>
                </a:gridCol>
                <a:gridCol w="1294575">
                  <a:extLst>
                    <a:ext uri="{9D8B030D-6E8A-4147-A177-3AD203B41FA5}">
                      <a16:colId xmlns:a16="http://schemas.microsoft.com/office/drawing/2014/main" xmlns="" val="2695769590"/>
                    </a:ext>
                  </a:extLst>
                </a:gridCol>
              </a:tblGrid>
              <a:tr h="2891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Transformations</a:t>
                      </a:r>
                    </a:p>
                  </a:txBody>
                  <a:tcPr marL="14455" marR="14455" marT="14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∆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alti</a:t>
                      </a:r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h </a:t>
                      </a:r>
                      <a:r>
                        <a:rPr lang="fr-CH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</a:t>
                      </a:r>
                      <a:endParaRPr lang="fr-CH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55" marR="14455" marT="1445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422088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Départ</a:t>
                      </a:r>
                    </a:p>
                  </a:txBody>
                  <a:tcPr marL="14455" marR="14455" marT="14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Arrivé</a:t>
                      </a:r>
                    </a:p>
                  </a:txBody>
                  <a:tcPr marL="14455" marR="14455" marT="144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CH" sz="14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[mm]</a:t>
                      </a:r>
                    </a:p>
                  </a:txBody>
                  <a:tcPr marL="14455" marR="14455" marT="1445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100156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MN03 / NF02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MN95 / RAN95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057549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MN95 / RAN95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CH1903+ 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2594400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CH1903+ 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CH1903+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159143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CH1903+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ETRS89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613997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Carthésienne ETRS89</a:t>
                      </a:r>
                    </a:p>
                  </a:txBody>
                  <a:tcPr marL="14455" marR="14455" marT="144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Ellipsoidale ETRS89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-5.19</a:t>
                      </a:r>
                    </a:p>
                  </a:txBody>
                  <a:tcPr marL="14455" marR="14455" marT="144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1040327"/>
                  </a:ext>
                </a:extLst>
              </a:tr>
            </a:tbl>
          </a:graphicData>
        </a:graphic>
      </p:graphicFrame>
      <p:sp>
        <p:nvSpPr>
          <p:cNvPr id="8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5"/>
            <a:ext cx="7920000" cy="9362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Cote de référence connue au 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Point pas exactement sur une «cote ronde»</a:t>
            </a:r>
          </a:p>
        </p:txBody>
      </p:sp>
    </p:spTree>
    <p:extLst>
      <p:ext uri="{BB962C8B-B14F-4D97-AF65-F5344CB8AC3E}">
        <p14:creationId xmlns:p14="http://schemas.microsoft.com/office/powerpoint/2010/main" val="246002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Démonstration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r="2947"/>
          <a:stretch/>
        </p:blipFill>
        <p:spPr>
          <a:xfrm>
            <a:off x="89999" y="1779837"/>
            <a:ext cx="8874489" cy="43338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Sommaire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CH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Programmations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Gestions d’erreur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Validations des 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Démonstration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20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fr-CH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3C98D178-AF2C-4F51-B210-CE7C0013A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xmlns="" id="{BD5DCC8E-1630-48C4-BF56-8081BED3C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41E95656-F449-4BB7-A4D8-716CEE828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E643D8D4-4B6E-420B-A311-2952EEB81A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854400" y="1997074"/>
            <a:ext cx="7920000" cy="38165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4"/>
            <a:ext cx="7920000" cy="3816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Toutes les transformations ont été codées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Gestion d’erreur des emprises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ym typeface="Wingdings" panose="05000000000000000000" pitchFamily="2" charset="2"/>
              </a:rPr>
              <a:t>Problème découvert avec l’API </a:t>
            </a:r>
            <a:r>
              <a:rPr lang="fr-CH" dirty="0" err="1">
                <a:sym typeface="Wingdings" panose="05000000000000000000" pitchFamily="2" charset="2"/>
              </a:rPr>
              <a:t>Reframe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Transformations validées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Interface web intuitif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Objectifs remplis</a:t>
            </a:r>
          </a:p>
        </p:txBody>
      </p:sp>
    </p:spTree>
    <p:extLst>
      <p:ext uri="{BB962C8B-B14F-4D97-AF65-F5344CB8AC3E}">
        <p14:creationId xmlns:p14="http://schemas.microsoft.com/office/powerpoint/2010/main" val="326008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21"/>
          </p:nvPr>
        </p:nvSpPr>
        <p:spPr>
          <a:xfrm>
            <a:off x="701674" y="5301208"/>
            <a:ext cx="7920000" cy="720452"/>
          </a:xfrm>
        </p:spPr>
        <p:txBody>
          <a:bodyPr/>
          <a:lstStyle/>
          <a:p>
            <a:pPr marL="0" indent="0" algn="ctr">
              <a:buNone/>
            </a:pPr>
            <a:endParaRPr lang="fr-CH" sz="3000" dirty="0"/>
          </a:p>
          <a:p>
            <a:pPr marL="0" indent="0" algn="ctr">
              <a:buNone/>
            </a:pPr>
            <a:r>
              <a:rPr lang="fr-CH" sz="3000" dirty="0"/>
              <a:t>Des questions?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701999" y="728760"/>
            <a:ext cx="7920000" cy="540000"/>
          </a:xfrm>
        </p:spPr>
        <p:txBody>
          <a:bodyPr/>
          <a:lstStyle/>
          <a:p>
            <a:pPr algn="ctr"/>
            <a:r>
              <a:rPr lang="fr-CH" sz="3200" dirty="0">
                <a:solidFill>
                  <a:schemeClr val="tx1"/>
                </a:solidFill>
              </a:rPr>
              <a:t>Merci de votre attention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Imag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80" y="1556792"/>
            <a:ext cx="5782624" cy="43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2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b="10182"/>
          <a:stretch/>
        </p:blipFill>
        <p:spPr bwMode="auto">
          <a:xfrm>
            <a:off x="3302456" y="1340768"/>
            <a:ext cx="576072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23928" y="2864768"/>
            <a:ext cx="1656184" cy="6400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texte 3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701999" y="3068960"/>
                <a:ext cx="7920000" cy="3287389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Déviation de la verticale en Suisse :</a:t>
                </a:r>
              </a:p>
              <a:p>
                <a:r>
                  <a:rPr lang="fr-CH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𝑇𝐺</m:t>
                            </m:r>
                          </m:sub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𝐿𝐺</m:t>
                            </m:r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𝐿𝐺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𝑇𝐺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Déviation de la verticale en France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𝑇𝐺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  <m:d>
                                    <m:d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𝑇𝐺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CH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Paramètre </a:t>
                </a:r>
                <a:r>
                  <a:rPr lang="fr-CH" dirty="0" err="1"/>
                  <a:t>zéta</a:t>
                </a:r>
                <a:r>
                  <a:rPr lang="fr-CH" dirty="0"/>
                  <a:t> (rigoureux) :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ζ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rad>
                      </m:den>
                    </m:f>
                  </m:oMath>
                </a14:m>
                <a:r>
                  <a:rPr lang="fr-CH" dirty="0"/>
                  <a:t> = 1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9" name="Espace réservé du text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701999" y="3068960"/>
                <a:ext cx="7920000" cy="3287389"/>
              </a:xfrm>
              <a:blipFill>
                <a:blip r:embed="rId4"/>
                <a:stretch>
                  <a:fillRect l="-1617" t="-240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36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Développement d’un outil en ligne de transformation de coordonnées géodésiques franco-suisses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Géodésie et SIG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ENSG de Paris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4 étudiants</a:t>
            </a:r>
            <a:endParaRPr lang="fr-CH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3C98D178-AF2C-4F51-B210-CE7C0013A3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666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702000" y="1844674"/>
            <a:ext cx="7920000" cy="4392638"/>
          </a:xfrm>
        </p:spPr>
        <p:txBody>
          <a:bodyPr/>
          <a:lstStyle/>
          <a:p>
            <a:r>
              <a:rPr lang="fr-FR" dirty="0"/>
              <a:t>•	ETRS89 / RGF93 et IGN69</a:t>
            </a:r>
          </a:p>
          <a:p>
            <a:r>
              <a:rPr lang="fr-FR" dirty="0"/>
              <a:t>•	NTF et IGN69</a:t>
            </a:r>
          </a:p>
          <a:p>
            <a:r>
              <a:rPr lang="fr-FR" dirty="0"/>
              <a:t>•	ETRS89 / CHTRS95</a:t>
            </a:r>
          </a:p>
          <a:p>
            <a:r>
              <a:rPr lang="fr-FR" dirty="0"/>
              <a:t>•	CH1903 et NF02</a:t>
            </a:r>
          </a:p>
          <a:p>
            <a:r>
              <a:rPr lang="fr-FR" dirty="0"/>
              <a:t>•	CH1903+ et NF02</a:t>
            </a:r>
          </a:p>
          <a:p>
            <a:r>
              <a:rPr lang="fr-FR" dirty="0"/>
              <a:t>•	CH1903+ et RAN95</a:t>
            </a:r>
          </a:p>
          <a:p>
            <a:endParaRPr lang="fr-CH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ETRS89 sera notre système commun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CH" dirty="0">
                <a:sym typeface="Wingdings" panose="05000000000000000000" pitchFamily="2" charset="2"/>
              </a:rPr>
              <a:t>WGS84 ~ </a:t>
            </a:r>
            <a:r>
              <a:rPr lang="fr-CH" dirty="0"/>
              <a:t>ETRS89 = CHTRS95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/>
          </a:p>
          <a:p>
            <a:endParaRPr lang="fr-CH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701998" y="5050281"/>
            <a:ext cx="6102249" cy="16563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Déviation de la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php</a:t>
            </a:r>
            <a:endParaRPr lang="fr-CH" dirty="0"/>
          </a:p>
          <a:p>
            <a:r>
              <a:rPr lang="fr-CH" dirty="0"/>
              <a:t>Documents géodésique / </a:t>
            </a:r>
            <a:r>
              <a:rPr lang="fr-CH" dirty="0" err="1"/>
              <a:t>Swisstopo</a:t>
            </a:r>
            <a:r>
              <a:rPr lang="fr-CH" dirty="0"/>
              <a:t> / API </a:t>
            </a:r>
            <a:r>
              <a:rPr lang="fr-CH" dirty="0" err="1"/>
              <a:t>Reframe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5748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:\wamp64\www\ProjetDev\docs\Figure\Schema_transfo_alt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66" y="3772573"/>
            <a:ext cx="5344795" cy="30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Transformations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sz="2400" dirty="0"/>
              <a:t>Systèmes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8" y="1727648"/>
            <a:ext cx="5757164" cy="2209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4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 suisse planimétriques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45" y="1609089"/>
            <a:ext cx="661416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Systèmes suisses altimétriques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Imag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0" y="1592586"/>
            <a:ext cx="7024744" cy="47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Programmations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Déviation de la verticale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Imag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b="10182"/>
          <a:stretch/>
        </p:blipFill>
        <p:spPr bwMode="auto">
          <a:xfrm>
            <a:off x="1488896" y="1484784"/>
            <a:ext cx="576072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ce réservé du texte 3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702000" y="4077072"/>
                <a:ext cx="7920000" cy="227927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Vecteur suisse ou français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 err="1"/>
                  <a:t>Coord</a:t>
                </a:r>
                <a:r>
                  <a:rPr lang="fr-CH" dirty="0"/>
                  <a:t>. géogr. ETRS89 / </a:t>
                </a:r>
                <a:r>
                  <a:rPr lang="fr-CH" dirty="0" err="1"/>
                  <a:t>Coord</a:t>
                </a:r>
                <a:r>
                  <a:rPr lang="fr-CH" dirty="0"/>
                  <a:t>. géogr. CH1903+ / vecteur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CH" dirty="0"/>
                  <a:t> </a:t>
                </a:r>
                <a:r>
                  <a:rPr lang="fr-CH" i="1" dirty="0"/>
                  <a:t>[radians]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CH" dirty="0"/>
                  <a:t>Matrice de rotation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𝑅𝑇𝐺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𝑅𝐿𝐺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mr>
                          <m:m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9" name="Espace réservé du text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702000" y="4077072"/>
                <a:ext cx="7920000" cy="2279277"/>
              </a:xfrm>
              <a:blipFill>
                <a:blip r:embed="rId4"/>
                <a:stretch>
                  <a:fillRect l="-1617" t="-34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195736" y="3212976"/>
            <a:ext cx="1440160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461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sz="3200" dirty="0"/>
              <a:t>Gestions d’erreur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Emprise géoïde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Grille des triangles CHENyx06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API </a:t>
            </a:r>
            <a:r>
              <a:rPr lang="fr-CH" dirty="0" err="1"/>
              <a:t>Reframe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52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Master-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IG-V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kern="1200" cap="none" spc="0" normalizeH="0" baseline="0" noProof="0" dirty="0" smtClean="0">
            <a:ln>
              <a:noFill/>
            </a:ln>
            <a:solidFill>
              <a:srgbClr val="FF0000"/>
            </a:solidFill>
            <a:effectLst/>
            <a:uLnTx/>
            <a:uFillTx/>
            <a:latin typeface="Arial "/>
            <a:ea typeface="+mj-ea"/>
            <a:cs typeface="Arial 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123DD21B5CBB45824EDD5C2CB91D56" ma:contentTypeVersion="0" ma:contentTypeDescription="Crée un document." ma:contentTypeScope="" ma:versionID="d55aa097934844bd69722fdd4b4728a7">
  <xsd:schema xmlns:xsd="http://www.w3.org/2001/XMLSchema" xmlns:p="http://schemas.microsoft.com/office/2006/metadata/properties" targetNamespace="http://schemas.microsoft.com/office/2006/metadata/properties" ma:root="true" ma:fieldsID="75019ab185b48580fc336df4da24a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537683C-9F63-4C56-9D37-817B591CCD63}">
  <ds:schemaRefs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566359-54ED-4185-9739-B7EE564F6A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D729BB-9CDF-404F-9D88-9DB6E57D65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Presentation-Master-018.potx</Template>
  <TotalTime>811</TotalTime>
  <Words>646</Words>
  <Application>Microsoft Office PowerPoint</Application>
  <PresentationFormat>Affichage à l'écran (4:3)</PresentationFormat>
  <Paragraphs>276</Paragraphs>
  <Slides>22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Presentation-Master-018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-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HEIG-VD</dc:title>
  <dc:creator>dsads dfsfsd</dc:creator>
  <cp:lastModifiedBy>Bruno DellaCasa</cp:lastModifiedBy>
  <cp:revision>188</cp:revision>
  <dcterms:created xsi:type="dcterms:W3CDTF">2014-12-03T14:35:40Z</dcterms:created>
  <dcterms:modified xsi:type="dcterms:W3CDTF">2018-05-13T19:06:34Z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0x010100B6123DD21B5CBB45824EDD5C2CB91D56</vt:lpwstr>
  </property>
</Properties>
</file>